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1" r:id="rId2"/>
    <p:sldId id="275" r:id="rId3"/>
    <p:sldId id="290" r:id="rId4"/>
    <p:sldId id="286" r:id="rId5"/>
    <p:sldId id="280" r:id="rId6"/>
    <p:sldId id="25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_han_yao" initials="HYao" lastIdx="6" clrIdx="0"/>
  <p:cmAuthor id="1" name="paul_lim" initials="p" lastIdx="1" clrIdx="1"/>
  <p:cmAuthor id="2" name="zeff_chen" initials="z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E0EE2"/>
    <a:srgbClr val="98C4D8"/>
    <a:srgbClr val="97BED9"/>
    <a:srgbClr val="676897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79123" autoAdjust="0"/>
  </p:normalViewPr>
  <p:slideViewPr>
    <p:cSldViewPr>
      <p:cViewPr>
        <p:scale>
          <a:sx n="50" d="100"/>
          <a:sy n="50" d="100"/>
        </p:scale>
        <p:origin x="-1738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D4B91C1-1883-4D1A-9509-429B03B47F27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E5729E-D13B-43BF-AFBF-316F4C1B1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z="12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F16DA7-E267-4C1A-A06F-EF577804DA80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SG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BA41A0-A44E-4EAD-A8F9-A7303EAF9FD2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SG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BA41A0-A44E-4EAD-A8F9-A7303EAF9FD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60311A7-99BF-48AE-9281-346090454B7B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SG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FBAB81-1DA5-4827-8934-BF52DBE054D3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7AC9F2-F5A7-491C-A7A3-C97DE3D35984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89789-25A1-4BC0-B26D-7EE872EEC647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3192-3051-4918-90EE-935C98917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DFDCE-32CA-470A-8B5F-ED9B2539C4FC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051CA-2802-4060-848B-E7FC69FE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B1854-9C5E-4562-A7DE-344433327094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98730-3438-48C2-84D8-2400D337F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D182E-0042-4534-9DEA-43B18DCB1CE7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17FE8-3851-4DDF-B8C8-B787250BA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0226-EEBE-45DA-9577-613B37F21F27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C26F9-4E86-4E48-B3F7-3EBC687B7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3F716-047F-4123-A1B7-F82423D7CDEE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273E6-CC32-49E3-8237-DECD60EEB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421E7-8C3A-4542-B1B4-FAED757F2BD6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9F88-B50F-4AEC-A1BA-DBE05F368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AAA1-846D-4BAB-9C12-4830F7C63678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5B8BE-D50A-477B-9A72-75D546564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17340-576F-4E0F-A8EB-AE0687A78922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D13D3-B80D-41F8-96E4-2FDB97B55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94093-910F-476B-A446-715C8EC5D7A3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996D5-97E9-4D1B-AB7C-609ACB6F5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48ABE-1B76-4573-BABB-CD2062950CA0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6BABA-ED93-45C3-B982-7CB6FBFEB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B1F6A45-2567-4CA4-B8BC-A10798FDFD78}" type="datetimeFigureOut">
              <a:rPr lang="en-US"/>
              <a:pPr>
                <a:defRPr/>
              </a:pPr>
              <a:t>8/4/2010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DF5C460-89A8-4AA1-9C72-2FC4BE84F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algn="l">
              <a:defRPr/>
            </a:pP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A Strange Phenomenon</a:t>
            </a:r>
            <a:endParaRPr lang="en-GB" sz="40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428625" y="1233488"/>
            <a:ext cx="80010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ts val="0"/>
              </a:spcBef>
            </a:pPr>
            <a:r>
              <a:rPr lang="en-US" sz="2600" dirty="0">
                <a:latin typeface="Calibri" pitchFamily="34" charset="0"/>
                <a:cs typeface="Times New Roman" pitchFamily="18" charset="0"/>
              </a:rPr>
              <a:t>There is a type of unstable particles called </a:t>
            </a:r>
            <a:r>
              <a:rPr lang="en-US" sz="2600" i="1" dirty="0" err="1" smtClean="0">
                <a:latin typeface="Calibri" pitchFamily="34" charset="0"/>
                <a:cs typeface="Times New Roman" pitchFamily="18" charset="0"/>
              </a:rPr>
              <a:t>Muon</a:t>
            </a:r>
            <a:r>
              <a:rPr lang="en-US" sz="2600" i="1" dirty="0" smtClean="0">
                <a:latin typeface="Calibri" pitchFamily="34" charset="0"/>
                <a:cs typeface="Times New Roman" pitchFamily="18" charset="0"/>
              </a:rPr>
              <a:t>.</a:t>
            </a:r>
          </a:p>
          <a:p>
            <a:pPr marL="457200" indent="-457200">
              <a:spcBef>
                <a:spcPts val="0"/>
              </a:spcBef>
            </a:pPr>
            <a:endParaRPr lang="en-US" sz="2600" dirty="0" smtClean="0">
              <a:latin typeface="Calibri" pitchFamily="34" charset="0"/>
              <a:cs typeface="Times New Roman" pitchFamily="18" charset="0"/>
            </a:endParaRPr>
          </a:p>
          <a:p>
            <a:pPr indent="-457200">
              <a:spcBef>
                <a:spcPts val="0"/>
              </a:spcBef>
            </a:pP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They are produced in the upper atmosphere 14 km above Earth’s surface and travel towards Earth at 99.9% the speed of light.</a:t>
            </a:r>
          </a:p>
          <a:p>
            <a:pPr marL="457200" indent="-457200">
              <a:spcBef>
                <a:spcPts val="0"/>
              </a:spcBef>
            </a:pPr>
            <a:endParaRPr lang="en-US" sz="2600" dirty="0" smtClean="0">
              <a:latin typeface="Calibri" pitchFamily="34" charset="0"/>
              <a:cs typeface="Times New Roman" pitchFamily="18" charset="0"/>
            </a:endParaRPr>
          </a:p>
          <a:p>
            <a:pPr indent="-457200">
              <a:spcBef>
                <a:spcPts val="0"/>
              </a:spcBef>
            </a:pP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A person standing on Earth would observe that stationary </a:t>
            </a:r>
            <a:r>
              <a:rPr lang="en-US" sz="2600" dirty="0" err="1" smtClean="0">
                <a:latin typeface="Calibri" pitchFamily="34" charset="0"/>
                <a:cs typeface="Times New Roman" pitchFamily="18" charset="0"/>
              </a:rPr>
              <a:t>muons</a:t>
            </a: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 have an average lifetime of 2.2 microseconds before disintegrating into other forms.</a:t>
            </a:r>
          </a:p>
          <a:p>
            <a:pPr>
              <a:spcBef>
                <a:spcPts val="0"/>
              </a:spcBef>
            </a:pPr>
            <a:endParaRPr lang="en-GB" sz="2600" dirty="0" smtClean="0">
              <a:latin typeface="Calibri" pitchFamily="34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GB" sz="2600" dirty="0" smtClean="0">
                <a:latin typeface="Calibri" pitchFamily="34" charset="0"/>
                <a:cs typeface="Times New Roman" pitchFamily="18" charset="0"/>
              </a:rPr>
              <a:t>Given that the speed of light is 3.00 x 10</a:t>
            </a:r>
            <a:r>
              <a:rPr lang="en-GB" sz="2600" baseline="30000" dirty="0" smtClean="0">
                <a:latin typeface="Calibri" pitchFamily="34" charset="0"/>
                <a:cs typeface="Times New Roman" pitchFamily="18" charset="0"/>
              </a:rPr>
              <a:t>8</a:t>
            </a:r>
            <a:r>
              <a:rPr lang="en-GB" sz="2600" dirty="0" smtClean="0">
                <a:latin typeface="Calibri" pitchFamily="34" charset="0"/>
                <a:cs typeface="Times New Roman" pitchFamily="18" charset="0"/>
              </a:rPr>
              <a:t> m/s, what is the average distance you expect the </a:t>
            </a:r>
            <a:r>
              <a:rPr lang="en-GB" sz="2600" dirty="0" err="1" smtClean="0">
                <a:latin typeface="Calibri" pitchFamily="34" charset="0"/>
                <a:cs typeface="Times New Roman" pitchFamily="18" charset="0"/>
              </a:rPr>
              <a:t>muons</a:t>
            </a:r>
            <a:r>
              <a:rPr lang="en-GB" sz="2600" dirty="0" smtClean="0">
                <a:latin typeface="Calibri" pitchFamily="34" charset="0"/>
                <a:cs typeface="Times New Roman" pitchFamily="18" charset="0"/>
              </a:rPr>
              <a:t> to travel before they disintegrate?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5715008" y="1766581"/>
            <a:ext cx="314327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 smtClean="0">
                <a:latin typeface="+mn-lt"/>
              </a:rPr>
              <a:t>The </a:t>
            </a:r>
            <a:r>
              <a:rPr lang="en-US" sz="2800" dirty="0">
                <a:latin typeface="+mn-lt"/>
              </a:rPr>
              <a:t>average distance </a:t>
            </a:r>
            <a:r>
              <a:rPr lang="en-US" sz="2800" dirty="0" smtClean="0">
                <a:latin typeface="+mn-lt"/>
              </a:rPr>
              <a:t>which </a:t>
            </a:r>
            <a:r>
              <a:rPr lang="en-US" sz="2800" dirty="0" err="1" smtClean="0">
                <a:latin typeface="+mn-lt"/>
              </a:rPr>
              <a:t>muons</a:t>
            </a:r>
            <a:r>
              <a:rPr lang="en-US" sz="2800" dirty="0" smtClean="0">
                <a:latin typeface="+mn-lt"/>
              </a:rPr>
              <a:t> can travel should be around </a:t>
            </a:r>
            <a:r>
              <a:rPr lang="en-US" sz="2800" dirty="0">
                <a:latin typeface="+mn-lt"/>
              </a:rPr>
              <a:t>660 m before they disintegrate. </a:t>
            </a:r>
            <a:endParaRPr lang="en-US" sz="2800" dirty="0" smtClean="0">
              <a:latin typeface="+mn-lt"/>
            </a:endParaRPr>
          </a:p>
          <a:p>
            <a:pPr>
              <a:defRPr/>
            </a:pPr>
            <a:endParaRPr lang="en-US" sz="2800" dirty="0" smtClean="0">
              <a:latin typeface="+mn-lt"/>
            </a:endParaRPr>
          </a:p>
          <a:p>
            <a:pPr>
              <a:defRPr/>
            </a:pPr>
            <a:r>
              <a:rPr lang="en-US" sz="2800" dirty="0" smtClean="0">
                <a:latin typeface="+mn-lt"/>
              </a:rPr>
              <a:t>Hence </a:t>
            </a:r>
            <a:r>
              <a:rPr lang="en-US" sz="2800" dirty="0">
                <a:latin typeface="+mn-lt"/>
              </a:rPr>
              <a:t>most </a:t>
            </a:r>
            <a:r>
              <a:rPr lang="en-US" sz="2800" dirty="0" err="1">
                <a:latin typeface="+mn-lt"/>
              </a:rPr>
              <a:t>muons</a:t>
            </a:r>
            <a:r>
              <a:rPr lang="en-US" sz="2800" dirty="0">
                <a:latin typeface="+mn-lt"/>
              </a:rPr>
              <a:t> should </a:t>
            </a:r>
            <a:r>
              <a:rPr lang="en-US" sz="2800" b="1" dirty="0">
                <a:latin typeface="+mn-lt"/>
              </a:rPr>
              <a:t>NOT</a:t>
            </a:r>
            <a:r>
              <a:rPr lang="en-US" sz="2800" dirty="0">
                <a:latin typeface="+mn-lt"/>
              </a:rPr>
              <a:t> be able to reach </a:t>
            </a:r>
            <a:r>
              <a:rPr lang="en-US" sz="2800" dirty="0" smtClean="0">
                <a:latin typeface="+mn-lt"/>
              </a:rPr>
              <a:t>Earth’s </a:t>
            </a:r>
            <a:r>
              <a:rPr lang="en-US" sz="2800" dirty="0">
                <a:latin typeface="+mn-lt"/>
              </a:rPr>
              <a:t>surface. 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0" y="0"/>
            <a:ext cx="5286380" cy="5976938"/>
          </a:xfrm>
          <a:prstGeom prst="rect">
            <a:avLst/>
          </a:prstGeom>
          <a:solidFill>
            <a:srgbClr val="98C4D8">
              <a:alpha val="8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248299" y="3196571"/>
            <a:ext cx="251999" cy="239217"/>
          </a:xfrm>
          <a:prstGeom prst="ellipse">
            <a:avLst/>
          </a:prstGeom>
          <a:solidFill>
            <a:srgbClr val="0E0EE2"/>
          </a:solidFill>
          <a:ln>
            <a:noFill/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3080" name="Picture 2" descr="C:\Users\guo_chunyan\AppData\Local\Microsoft\Windows\Temporary Internet Files\Content.IE5\U0963HM9\MCj04063260000[1].wmf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0800" y="5918184"/>
            <a:ext cx="5337179" cy="94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/>
          <p:nvPr/>
        </p:nvCxnSpPr>
        <p:spPr bwMode="auto">
          <a:xfrm rot="5400000">
            <a:off x="361137" y="4756944"/>
            <a:ext cx="2847975" cy="1587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2" name="TextBox 24"/>
          <p:cNvSpPr txBox="1">
            <a:spLocks noChangeArrowheads="1"/>
          </p:cNvSpPr>
          <p:nvPr/>
        </p:nvSpPr>
        <p:spPr bwMode="auto">
          <a:xfrm>
            <a:off x="857224" y="4473536"/>
            <a:ext cx="857253" cy="350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14 km</a:t>
            </a:r>
            <a:endParaRPr lang="en-GB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 rot="5400000">
            <a:off x="2472518" y="3502819"/>
            <a:ext cx="342900" cy="1587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4" name="TextBox 26"/>
          <p:cNvSpPr txBox="1">
            <a:spLocks noChangeArrowheads="1"/>
          </p:cNvSpPr>
          <p:nvPr/>
        </p:nvSpPr>
        <p:spPr bwMode="auto">
          <a:xfrm>
            <a:off x="2714612" y="3344623"/>
            <a:ext cx="1143004" cy="350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0.66 km</a:t>
            </a:r>
            <a:endParaRPr lang="en-GB" dirty="0"/>
          </a:p>
        </p:txBody>
      </p:sp>
      <p:sp>
        <p:nvSpPr>
          <p:cNvPr id="4103" name="Cloud"/>
          <p:cNvSpPr>
            <a:spLocks noChangeAspect="1" noEditPoints="1" noChangeArrowheads="1"/>
          </p:cNvSpPr>
          <p:nvPr/>
        </p:nvSpPr>
        <p:spPr bwMode="auto">
          <a:xfrm>
            <a:off x="2928926" y="2357430"/>
            <a:ext cx="1706562" cy="7461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086" name="TextBox 32"/>
          <p:cNvSpPr txBox="1">
            <a:spLocks noChangeArrowheads="1"/>
          </p:cNvSpPr>
          <p:nvPr/>
        </p:nvSpPr>
        <p:spPr bwMode="auto">
          <a:xfrm>
            <a:off x="71433" y="2071678"/>
            <a:ext cx="257174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Muon</a:t>
            </a:r>
            <a:r>
              <a:rPr lang="en-US" dirty="0"/>
              <a:t> is </a:t>
            </a:r>
            <a:r>
              <a:rPr lang="en-US" dirty="0" smtClean="0"/>
              <a:t>created  at an altitude of 14km above Earth’s surface.</a:t>
            </a:r>
            <a:endParaRPr lang="en-GB" dirty="0"/>
          </a:p>
        </p:txBody>
      </p:sp>
      <p:sp>
        <p:nvSpPr>
          <p:cNvPr id="52" name="TextBox 1"/>
          <p:cNvSpPr txBox="1">
            <a:spLocks noChangeArrowheads="1"/>
          </p:cNvSpPr>
          <p:nvPr/>
        </p:nvSpPr>
        <p:spPr bwMode="auto">
          <a:xfrm>
            <a:off x="571472" y="-24"/>
            <a:ext cx="878684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000" b="1" dirty="0" smtClean="0">
                <a:latin typeface="+mn-lt"/>
              </a:rPr>
              <a:t>If </a:t>
            </a:r>
            <a:r>
              <a:rPr lang="en-US" sz="5000" b="1" dirty="0" err="1" smtClean="0">
                <a:latin typeface="+mn-lt"/>
              </a:rPr>
              <a:t>muons</a:t>
            </a:r>
            <a:r>
              <a:rPr lang="en-US" sz="5000" b="1" dirty="0" smtClean="0">
                <a:latin typeface="+mn-lt"/>
              </a:rPr>
              <a:t> have </a:t>
            </a:r>
            <a:r>
              <a:rPr lang="en-US" sz="5000" b="1" dirty="0" smtClean="0">
                <a:latin typeface="Calibri" pitchFamily="34" charset="0"/>
                <a:cs typeface="Times New Roman" pitchFamily="18" charset="0"/>
              </a:rPr>
              <a:t>an average lifetime of 2.2 microseconds…</a:t>
            </a:r>
            <a:endParaRPr lang="en-US" sz="5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5 -0.00462 L -0.00365 0.0537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3082" grpId="0"/>
      <p:bldP spid="3084" grpId="0"/>
      <p:bldP spid="30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5572132" y="332656"/>
            <a:ext cx="3429024" cy="675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smtClean="0"/>
              <a:t>An observer on Earth’s surface is able to detect </a:t>
            </a:r>
            <a:r>
              <a:rPr lang="en-US" sz="2400" dirty="0" err="1" smtClean="0"/>
              <a:t>muons</a:t>
            </a:r>
            <a:r>
              <a:rPr lang="en-US" sz="2400" dirty="0" smtClean="0"/>
              <a:t> that reach Earth’s surface.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This means that the </a:t>
            </a:r>
            <a:r>
              <a:rPr lang="en-US" sz="2400" dirty="0" err="1" smtClean="0"/>
              <a:t>muons</a:t>
            </a:r>
            <a:r>
              <a:rPr lang="en-US" sz="2400" dirty="0" smtClean="0"/>
              <a:t> must be able to reach Earth’s surface before they disintegrate.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GB" sz="2400" dirty="0" smtClean="0"/>
              <a:t>Hence, the average lifetime of </a:t>
            </a:r>
            <a:r>
              <a:rPr lang="en-GB" sz="2400" dirty="0" err="1" smtClean="0"/>
              <a:t>muons</a:t>
            </a:r>
            <a:r>
              <a:rPr lang="en-GB" sz="2400" dirty="0" smtClean="0"/>
              <a:t> must be much longer than 2.2 microseconds when they are moving at very high speed.</a:t>
            </a:r>
          </a:p>
          <a:p>
            <a:pPr>
              <a:defRPr/>
            </a:pPr>
            <a:endParaRPr lang="en-US" sz="2500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0" y="0"/>
            <a:ext cx="5286380" cy="5976938"/>
          </a:xfrm>
          <a:prstGeom prst="rect">
            <a:avLst/>
          </a:prstGeom>
          <a:solidFill>
            <a:srgbClr val="98C4D8">
              <a:alpha val="8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3080" name="Picture 2" descr="C:\Users\guo_chunyan\AppData\Local\Microsoft\Windows\Temporary Internet Files\Content.IE5\U0963HM9\MCj04063260000[1].wmf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0800" y="5918184"/>
            <a:ext cx="5337179" cy="94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/>
          <p:nvPr/>
        </p:nvCxnSpPr>
        <p:spPr bwMode="auto">
          <a:xfrm rot="5400000">
            <a:off x="361137" y="4756944"/>
            <a:ext cx="2847975" cy="1587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2" name="TextBox 24"/>
          <p:cNvSpPr txBox="1">
            <a:spLocks noChangeArrowheads="1"/>
          </p:cNvSpPr>
          <p:nvPr/>
        </p:nvSpPr>
        <p:spPr bwMode="auto">
          <a:xfrm>
            <a:off x="857224" y="4473536"/>
            <a:ext cx="857253" cy="350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14 km</a:t>
            </a:r>
            <a:endParaRPr lang="en-GB" dirty="0"/>
          </a:p>
        </p:txBody>
      </p:sp>
      <p:sp>
        <p:nvSpPr>
          <p:cNvPr id="4103" name="Cloud"/>
          <p:cNvSpPr>
            <a:spLocks noChangeAspect="1" noEditPoints="1" noChangeArrowheads="1"/>
          </p:cNvSpPr>
          <p:nvPr/>
        </p:nvSpPr>
        <p:spPr bwMode="auto">
          <a:xfrm>
            <a:off x="2928926" y="2357430"/>
            <a:ext cx="1706562" cy="7461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086" name="TextBox 32"/>
          <p:cNvSpPr txBox="1">
            <a:spLocks noChangeArrowheads="1"/>
          </p:cNvSpPr>
          <p:nvPr/>
        </p:nvSpPr>
        <p:spPr bwMode="auto">
          <a:xfrm>
            <a:off x="71433" y="2071678"/>
            <a:ext cx="257174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Muon</a:t>
            </a:r>
            <a:r>
              <a:rPr lang="en-US" dirty="0"/>
              <a:t> is </a:t>
            </a:r>
            <a:r>
              <a:rPr lang="en-US" dirty="0" smtClean="0"/>
              <a:t>created  at an altitude of 14km above Earth’s surface.</a:t>
            </a:r>
            <a:endParaRPr lang="en-GB" dirty="0"/>
          </a:p>
        </p:txBody>
      </p:sp>
      <p:sp>
        <p:nvSpPr>
          <p:cNvPr id="52" name="TextBox 1"/>
          <p:cNvSpPr txBox="1">
            <a:spLocks noChangeArrowheads="1"/>
          </p:cNvSpPr>
          <p:nvPr/>
        </p:nvSpPr>
        <p:spPr bwMode="auto">
          <a:xfrm>
            <a:off x="214282" y="-24"/>
            <a:ext cx="878684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000" b="1" dirty="0" smtClean="0">
                <a:latin typeface="+mn-lt"/>
              </a:rPr>
              <a:t>However in reality…</a:t>
            </a:r>
            <a:endParaRPr lang="en-US" sz="5000" b="1" dirty="0">
              <a:latin typeface="+mn-lt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248299" y="3196571"/>
            <a:ext cx="251999" cy="239217"/>
          </a:xfrm>
          <a:prstGeom prst="ellipse">
            <a:avLst/>
          </a:prstGeom>
          <a:solidFill>
            <a:srgbClr val="0E0EE2"/>
          </a:solidFill>
          <a:ln>
            <a:noFill/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26" name="Picture 2" descr="C:\Users\paul_lim\AppData\Local\Microsoft\Windows\Temporary Internet Files\Content.IE5\S2V2WV4Z\MC900359667[1].wmf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 b="28657"/>
          <a:stretch>
            <a:fillRect/>
          </a:stretch>
        </p:blipFill>
        <p:spPr bwMode="auto">
          <a:xfrm flipH="1">
            <a:off x="285718" y="5643578"/>
            <a:ext cx="1169293" cy="1214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2.77778E-6 0.4094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  <p:bldP spid="3086" grpId="0"/>
      <p:bldP spid="8" grpId="0" animBg="1"/>
      <p:bldP spid="8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28596" y="3643314"/>
            <a:ext cx="8229600" cy="1500188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How can the duration for the disintegration be different for stationary and fast-moving </a:t>
            </a:r>
            <a:r>
              <a:rPr lang="en-US" sz="4000" dirty="0" err="1" smtClean="0">
                <a:solidFill>
                  <a:srgbClr val="FF0000"/>
                </a:solidFill>
              </a:rPr>
              <a:t>muons</a:t>
            </a:r>
            <a:r>
              <a:rPr lang="en-US" sz="4000" dirty="0" smtClean="0">
                <a:solidFill>
                  <a:srgbClr val="FF0000"/>
                </a:solidFill>
              </a:rPr>
              <a:t>?!</a:t>
            </a: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85720" y="404664"/>
            <a:ext cx="857256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/>
              <a:t>A stationary observer would observe </a:t>
            </a:r>
            <a:r>
              <a:rPr lang="en-US" sz="3200" dirty="0" smtClean="0"/>
              <a:t>that</a:t>
            </a:r>
            <a:endParaRPr lang="en-US" sz="3200" dirty="0" smtClean="0"/>
          </a:p>
          <a:p>
            <a:pPr algn="ctr">
              <a:defRPr/>
            </a:pPr>
            <a:endParaRPr lang="en-US" sz="2500" dirty="0" smtClean="0"/>
          </a:p>
          <a:p>
            <a:pPr algn="ctr">
              <a:defRPr/>
            </a:pPr>
            <a:r>
              <a:rPr lang="en-US" sz="2500" dirty="0" smtClean="0"/>
              <a:t>Average lifetime of </a:t>
            </a:r>
            <a:r>
              <a:rPr lang="en-US" sz="2500" b="1" dirty="0" smtClean="0"/>
              <a:t>stationary</a:t>
            </a:r>
            <a:r>
              <a:rPr lang="en-US" sz="2500" dirty="0" smtClean="0"/>
              <a:t> </a:t>
            </a:r>
            <a:r>
              <a:rPr lang="en-US" sz="2500" dirty="0" err="1" smtClean="0"/>
              <a:t>muons</a:t>
            </a:r>
            <a:r>
              <a:rPr lang="en-US" sz="2500" dirty="0" smtClean="0"/>
              <a:t>: </a:t>
            </a:r>
            <a:br>
              <a:rPr lang="en-US" sz="2500" dirty="0" smtClean="0"/>
            </a:br>
            <a:r>
              <a:rPr lang="en-US" sz="2500" dirty="0" smtClean="0"/>
              <a:t>2.2 microseconds</a:t>
            </a:r>
          </a:p>
          <a:p>
            <a:pPr>
              <a:defRPr/>
            </a:pPr>
            <a:endParaRPr lang="en-US" sz="2500" dirty="0" smtClean="0"/>
          </a:p>
          <a:p>
            <a:pPr algn="ctr">
              <a:defRPr/>
            </a:pPr>
            <a:r>
              <a:rPr lang="en-US" sz="2500" dirty="0" smtClean="0"/>
              <a:t>Average lifetime of </a:t>
            </a:r>
            <a:r>
              <a:rPr lang="en-US" sz="2500" dirty="0" err="1" smtClean="0"/>
              <a:t>muons</a:t>
            </a:r>
            <a:r>
              <a:rPr lang="en-US" sz="2500" dirty="0" smtClean="0"/>
              <a:t> </a:t>
            </a:r>
            <a:r>
              <a:rPr lang="en-US" sz="2500" b="1" dirty="0" smtClean="0"/>
              <a:t>moving at very high speed</a:t>
            </a:r>
            <a:r>
              <a:rPr lang="en-US" sz="2500" dirty="0" smtClean="0"/>
              <a:t>: </a:t>
            </a:r>
            <a:br>
              <a:rPr lang="en-US" sz="2500" dirty="0" smtClean="0"/>
            </a:br>
            <a:r>
              <a:rPr lang="en-US" sz="2500" dirty="0" smtClean="0"/>
              <a:t>more than 2.2 microseconds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642955"/>
            <a:ext cx="8229600" cy="5286375"/>
          </a:xfrm>
        </p:spPr>
        <p:txBody>
          <a:bodyPr/>
          <a:lstStyle/>
          <a:p>
            <a:pPr marL="0" indent="0">
              <a:spcBef>
                <a:spcPts val="1200"/>
              </a:spcBef>
              <a:buFont typeface="Arial" charset="0"/>
              <a:buNone/>
            </a:pPr>
            <a:r>
              <a:rPr lang="en-US" dirty="0" smtClean="0"/>
              <a:t>In the early 20</a:t>
            </a:r>
            <a:r>
              <a:rPr lang="en-US" baseline="30000" dirty="0" smtClean="0"/>
              <a:t>th</a:t>
            </a:r>
            <a:r>
              <a:rPr lang="en-US" dirty="0" smtClean="0"/>
              <a:t> century, scientists found out through experiment that the speed of light is always the same to all observers regardless of their motion. </a:t>
            </a:r>
          </a:p>
          <a:p>
            <a:pPr marL="0" indent="0">
              <a:spcBef>
                <a:spcPts val="1200"/>
              </a:spcBef>
              <a:buFont typeface="Arial" charset="0"/>
              <a:buNone/>
            </a:pPr>
            <a:endParaRPr lang="en-US" dirty="0" smtClean="0"/>
          </a:p>
          <a:p>
            <a:pPr marL="0" indent="0">
              <a:spcBef>
                <a:spcPts val="1200"/>
              </a:spcBef>
              <a:buFont typeface="Arial" charset="0"/>
              <a:buNone/>
            </a:pPr>
            <a:r>
              <a:rPr lang="en-GB" dirty="0" smtClean="0"/>
              <a:t>Strangely enough, this can explain why the average lifetime of </a:t>
            </a:r>
            <a:r>
              <a:rPr lang="en-GB" dirty="0" err="1" smtClean="0"/>
              <a:t>muons</a:t>
            </a:r>
            <a:r>
              <a:rPr lang="en-GB" dirty="0" smtClean="0"/>
              <a:t> is different when they are stationary compared to moving at high speed.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5724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challenge for the day!</a:t>
            </a:r>
            <a:endParaRPr lang="en-US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Content Placeholder 3"/>
          <p:cNvSpPr>
            <a:spLocks noGrp="1"/>
          </p:cNvSpPr>
          <p:nvPr>
            <p:ph idx="1"/>
          </p:nvPr>
        </p:nvSpPr>
        <p:spPr>
          <a:xfrm>
            <a:off x="571500" y="2357438"/>
            <a:ext cx="8229600" cy="335756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Using the fact that the speed of light is always the same to all observers, explain </a:t>
            </a:r>
            <a:r>
              <a:rPr lang="en-US" dirty="0" smtClean="0"/>
              <a:t>the discrepancy between the average lifetime of  stationary </a:t>
            </a:r>
            <a:r>
              <a:rPr lang="en-US" dirty="0" err="1" smtClean="0"/>
              <a:t>muons</a:t>
            </a:r>
            <a:r>
              <a:rPr lang="en-US" dirty="0" smtClean="0"/>
              <a:t> and that of fast-moving </a:t>
            </a:r>
            <a:r>
              <a:rPr lang="en-US" dirty="0" err="1" smtClean="0"/>
              <a:t>muons</a:t>
            </a:r>
            <a:r>
              <a:rPr lang="en-GB" dirty="0" smtClean="0"/>
              <a:t>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endParaRPr lang="en-GB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en-US" dirty="0" smtClean="0"/>
              <a:t>	</a:t>
            </a:r>
          </a:p>
          <a:p>
            <a:pPr marL="0" indent="0"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8270</TotalTime>
  <Words>337</Words>
  <Application>Microsoft Office PowerPoint</Application>
  <PresentationFormat>On-screen Show (4:3)</PresentationFormat>
  <Paragraphs>42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 Strange Phenomenon</vt:lpstr>
      <vt:lpstr>Slide 2</vt:lpstr>
      <vt:lpstr>Slide 3</vt:lpstr>
      <vt:lpstr>Slide 4</vt:lpstr>
      <vt:lpstr>Slide 5</vt:lpstr>
      <vt:lpstr>Your challenge for the day!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PS15 Living Longer</dc:title>
  <dc:creator>Republic Polytechnic</dc:creator>
  <cp:lastModifiedBy>renny_low</cp:lastModifiedBy>
  <cp:revision>206</cp:revision>
  <dcterms:created xsi:type="dcterms:W3CDTF">2008-05-16T06:46:56Z</dcterms:created>
  <dcterms:modified xsi:type="dcterms:W3CDTF">2010-08-04T14:30:13Z</dcterms:modified>
</cp:coreProperties>
</file>